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9" r:id="rId2"/>
    <p:sldId id="270" r:id="rId3"/>
    <p:sldId id="256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BCF"/>
    <a:srgbClr val="FEFA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8" autoAdjust="0"/>
    <p:restoredTop sz="86364" autoAdjust="0"/>
  </p:normalViewPr>
  <p:slideViewPr>
    <p:cSldViewPr>
      <p:cViewPr varScale="1">
        <p:scale>
          <a:sx n="93" d="100"/>
          <a:sy n="93" d="100"/>
        </p:scale>
        <p:origin x="-2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FFC2-A219-4A62-98B1-D3C27116827D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80DB-8D51-43F2-9E82-0CD2B3CF79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51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80DB-8D51-43F2-9E82-0CD2B3CF790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24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80DB-8D51-43F2-9E82-0CD2B3CF790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24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80DB-8D51-43F2-9E82-0CD2B3CF790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24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80DB-8D51-43F2-9E82-0CD2B3CF790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002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179512" y="-891480"/>
            <a:ext cx="8784976" cy="89057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6" name="CasellaDiTesto 5"/>
          <p:cNvSpPr txBox="1"/>
          <p:nvPr/>
        </p:nvSpPr>
        <p:spPr>
          <a:xfrm>
            <a:off x="3419872" y="56612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Incontri di Vicaria</a:t>
            </a:r>
          </a:p>
        </p:txBody>
      </p:sp>
    </p:spTree>
    <p:extLst>
      <p:ext uri="{BB962C8B-B14F-4D97-AF65-F5344CB8AC3E}">
        <p14:creationId xmlns="" xmlns:p14="http://schemas.microsoft.com/office/powerpoint/2010/main" val="32337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2934811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Gli Uffici Pastorali, oggi restituiscono uno </a:t>
            </a:r>
            <a:r>
              <a:rPr lang="it-IT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 di lavoro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, che, come ci suggerisce il Vescovo:</a:t>
            </a:r>
          </a:p>
          <a:p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</a:rPr>
              <a:t>"Vi chiedo di cimentarvi, insieme agli Uffici Pastorali, e agli Organismi di partecipazione diocesani, nel leggere con gli occhi della fede la vita della nostra Chiesa locale a partire dallo strumento che vi sarà consegnato, peraltro già frutto di un primo ascolto vissuto lo scorso giugno nelle vicarie nonché nei Consigli Pastorale e Presbiterale diocesani e nella nostra Consulta delle Aggregazioni laicali"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(Lettera Pastorale prot. 457/16 dell'8 Settembre 2016)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stiamo andando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blipFill dpi="0" rotWithShape="1">
            <a:blip r:embed="rId3" cstate="print">
              <a:alphaModFix amt="10000"/>
              <a:duotone>
                <a:prstClr val="black"/>
                <a:srgbClr val="FEFAC9">
                  <a:tint val="45000"/>
                  <a:satMod val="400000"/>
                </a:srgbClr>
              </a:duotone>
            </a:blip>
            <a:srcRect/>
            <a:stretch>
              <a:fillRect t="-36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Individualmente...</a:t>
            </a:r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Scegliere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di leggere il documento e lasciarsi coinvolgere dai suoi contenuti</a:t>
            </a:r>
          </a:p>
          <a:p>
            <a:pPr lvl="0">
              <a:buFont typeface="Arial" pitchFamily="34" charset="0"/>
              <a:buChar char="•"/>
            </a:pPr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Chiederci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che cosa ci scalda il cuore tra i tanti interrogativi aperti dalla terza parte dello strumento</a:t>
            </a:r>
            <a:endParaRPr lang="it-IT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cammineremo nel prossimo anno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203013" y="1833163"/>
            <a:ext cx="1545451" cy="1412984"/>
          </a:xfrm>
          <a:prstGeom prst="rect">
            <a:avLst/>
          </a:prstGeom>
          <a:blipFill dpi="0" rotWithShape="1">
            <a:blip r:embed="rId3" cstate="print">
              <a:alphaModFix amt="60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Insieme, nei nostri Consigli Pastorali...</a:t>
            </a:r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Condividere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le priorità scelte</a:t>
            </a: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Progettare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la vita pastorale delle nostre parrocchie a partire da ciò che insieme riteniamo prioritario e urgente, disposti anche a perdere la propria idea per raggiungere, guidati dallo Spirito e dalla preghiera, il vero bene della comunità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cammineremo nel prossimo anno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16464" y="2168543"/>
            <a:ext cx="2232000" cy="1260000"/>
          </a:xfrm>
          <a:prstGeom prst="rect">
            <a:avLst/>
          </a:prstGeom>
          <a:blipFill dpi="0" rotWithShape="1">
            <a:blip r:embed="rId3" cstate="print">
              <a:alphaModFix amt="60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258638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Insieme, riuniti in Unità pastorale o vicaria...</a:t>
            </a:r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Ritrovarci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per capire:</a:t>
            </a:r>
          </a:p>
          <a:p>
            <a:pPr lvl="0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come interagire tra parrocchie vicine per portare avanti le priorità scelte</a:t>
            </a:r>
          </a:p>
          <a:p>
            <a:pPr lvl="0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Come incoraggiarci e sostenerci gli uni gli altri</a:t>
            </a:r>
          </a:p>
          <a:p>
            <a:pPr lvl="0"/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"Questo tempo diventa allora anche un tempo di grazia per fare discernimento. Noi siamo il cieco Bartimeo che chiede a Gesù il dono della vista, cioè la luce della fede per poterlo seguire in questo tempo"</a:t>
            </a:r>
            <a:endParaRPr lang="it-IT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cammineremo nel prossimo anno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>
            <a:spLocks/>
          </p:cNvSpPr>
          <p:nvPr/>
        </p:nvSpPr>
        <p:spPr>
          <a:xfrm>
            <a:off x="7092280" y="1791808"/>
            <a:ext cx="1933950" cy="1277152"/>
          </a:xfrm>
          <a:prstGeom prst="rect">
            <a:avLst/>
          </a:prstGeom>
          <a:blipFill>
            <a:blip r:embed="rId3" cstate="print">
              <a:alphaModFix amt="60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64096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sz="235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divideremo </a:t>
            </a:r>
            <a:r>
              <a:rPr lang="it-IT" sz="2350" b="1" dirty="0" smtClean="0">
                <a:solidFill>
                  <a:schemeClr val="accent2">
                    <a:lumMod val="50000"/>
                  </a:schemeClr>
                </a:solidFill>
              </a:rPr>
              <a:t>per Organismi di partecipazione parrocchiali</a:t>
            </a:r>
          </a:p>
          <a:p>
            <a:pPr lvl="0">
              <a:buFont typeface="Arial" pitchFamily="34" charset="0"/>
              <a:buChar char="•"/>
            </a:pPr>
            <a:r>
              <a:rPr lang="it-IT" sz="235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Rileggeremo</a:t>
            </a:r>
            <a:r>
              <a:rPr lang="it-IT" sz="2350" b="1" dirty="0" smtClean="0">
                <a:solidFill>
                  <a:schemeClr val="accent2">
                    <a:lumMod val="50000"/>
                  </a:schemeClr>
                </a:solidFill>
              </a:rPr>
              <a:t> individualmente la terza parte dello strumento di lavoro </a:t>
            </a:r>
          </a:p>
          <a:p>
            <a:pPr lvl="0">
              <a:buFont typeface="Arial" pitchFamily="34" charset="0"/>
              <a:buChar char="•"/>
            </a:pPr>
            <a:r>
              <a:rPr lang="it-IT" sz="2350" b="1" dirty="0" smtClean="0">
                <a:solidFill>
                  <a:schemeClr val="accent2">
                    <a:lumMod val="50000"/>
                  </a:schemeClr>
                </a:solidFill>
              </a:rPr>
              <a:t>Nella grande finestra aperta dai tanti interrogativi ciascuno proverà a </a:t>
            </a:r>
            <a:r>
              <a:rPr lang="it-IT" sz="235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chiedersi e a condividere la cosa che più gli scalda il cuore </a:t>
            </a:r>
            <a:r>
              <a:rPr lang="it-IT" sz="2350" b="1" dirty="0" smtClean="0">
                <a:solidFill>
                  <a:schemeClr val="accent2">
                    <a:lumMod val="50000"/>
                  </a:schemeClr>
                </a:solidFill>
              </a:rPr>
              <a:t>e su cui è disposto a spendersi in prima persona</a:t>
            </a:r>
          </a:p>
          <a:p>
            <a:pPr lvl="0">
              <a:buFont typeface="Arial" pitchFamily="34" charset="0"/>
              <a:buChar char="•"/>
            </a:pPr>
            <a:r>
              <a:rPr lang="it-IT" sz="235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Convergere</a:t>
            </a:r>
            <a:r>
              <a:rPr lang="it-IT" sz="2350" b="1" dirty="0" smtClean="0">
                <a:solidFill>
                  <a:schemeClr val="accent2">
                    <a:lumMod val="50000"/>
                  </a:schemeClr>
                </a:solidFill>
              </a:rPr>
              <a:t> su alcune proprità (al massimo 4 o 5) approvando un possibile ordine del giorno del prossimo Consiglio Pastorale parrocchiale (compilare un fac-simile di ordine del giorno)</a:t>
            </a:r>
            <a:endParaRPr lang="it-IT" sz="23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9692" y="19888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faremo stasera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145770" y="260648"/>
            <a:ext cx="1746710" cy="2328946"/>
          </a:xfrm>
          <a:prstGeom prst="rect">
            <a:avLst/>
          </a:prstGeom>
          <a:blipFill dpi="0" rotWithShape="1">
            <a:blip r:embed="rId3" cstate="print">
              <a:alphaModFix amt="60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Avendo a cuore l'Ordine del giorno scritto, ogni Consiglio Pastorale proverà a trasformare le idee di ciascuno in:</a:t>
            </a: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Scelte</a:t>
            </a: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</a:t>
            </a: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Impegni</a:t>
            </a:r>
          </a:p>
          <a:p>
            <a:pPr lvl="0">
              <a:buFont typeface="Arial" pitchFamily="34" charset="0"/>
              <a:buChar char="•"/>
            </a:pPr>
            <a:endParaRPr lang="it-IT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Avendo a cuore anche il bene delle parrocchie della nostra vicaria o unità pastorale e camminando con esse nella comunione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98883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da domani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>
            <a:spLocks noChangeAspect="1"/>
          </p:cNvSpPr>
          <p:nvPr/>
        </p:nvSpPr>
        <p:spPr>
          <a:xfrm>
            <a:off x="6552480" y="792007"/>
            <a:ext cx="2340000" cy="1782858"/>
          </a:xfrm>
          <a:prstGeom prst="rect">
            <a:avLst/>
          </a:prstGeom>
          <a:blipFill>
            <a:blip r:embed="rId3" cstate="print">
              <a:alphaModFix amt="60000"/>
              <a:duotone>
                <a:prstClr val="black"/>
                <a:srgbClr val="FEFAC9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6" name="CasellaDiTesto 5"/>
          <p:cNvSpPr txBox="1"/>
          <p:nvPr/>
        </p:nvSpPr>
        <p:spPr>
          <a:xfrm>
            <a:off x="1799692" y="5179839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 ! !</a:t>
            </a:r>
            <a:endParaRPr lang="it-IT" sz="4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23728" y="1412776"/>
            <a:ext cx="4896544" cy="367240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3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152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Rettangolo 2"/>
          <p:cNvSpPr/>
          <p:nvPr/>
        </p:nvSpPr>
        <p:spPr>
          <a:xfrm>
            <a:off x="0" y="2574196"/>
            <a:ext cx="9144000" cy="4283804"/>
          </a:xfrm>
          <a:prstGeom prst="rect">
            <a:avLst/>
          </a:prstGeom>
          <a:blipFill dpi="0" rotWithShape="1">
            <a:blip r:embed="rId4" cstate="print">
              <a:alphaModFix amt="10000"/>
              <a:duotone>
                <a:prstClr val="black"/>
                <a:srgbClr val="FFFBCF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87824" y="47667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Pastorale 2016-2017</a:t>
            </a:r>
          </a:p>
          <a:p>
            <a:pPr algn="ctr"/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 Pastorali-Centro Culturale San Rocco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6369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Novembre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Le cose nuove di </a:t>
            </a:r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Amoris Laetitia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(Andrea Grillo)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Novembre 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L’amore che diventa fecondo</a:t>
            </a:r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(Coniugi Miano)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Dicembre 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Accompagnare, discernere, integrare le fragilità:      		quale conversione pastorale (Card. Menichelli)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3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152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Rettangolo 2"/>
          <p:cNvSpPr/>
          <p:nvPr/>
        </p:nvSpPr>
        <p:spPr>
          <a:xfrm>
            <a:off x="0" y="2574196"/>
            <a:ext cx="9144000" cy="4283804"/>
          </a:xfrm>
          <a:prstGeom prst="rect">
            <a:avLst/>
          </a:prstGeom>
          <a:blipFill dpi="0" rotWithShape="1">
            <a:blip r:embed="rId4" cstate="print">
              <a:alphaModFix amt="10000"/>
              <a:duotone>
                <a:prstClr val="black"/>
                <a:srgbClr val="FFFBCF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137595" y="47667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Pastorale 2016-2017</a:t>
            </a:r>
          </a:p>
          <a:p>
            <a:pPr algn="ctr"/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principali appuntamenti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564904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Ottobre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Giornata Regionale del Creato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22-23 Ottobre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Immischiati: un buon cattolico si immischia in  		politica (OL3: né indignati, né rassegnati)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Ottobre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Veglia Missionaria Diocesana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Novembre 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Chiusura della Porta Santa in Cattedrale</a:t>
            </a:r>
          </a:p>
          <a:p>
            <a:pPr defTabSz="1031875">
              <a:lnSpc>
                <a:spcPct val="150000"/>
              </a:lnSpc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1875">
              <a:lnSpc>
                <a:spcPct val="150000"/>
              </a:lnSpc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3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152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Rettangolo 2"/>
          <p:cNvSpPr/>
          <p:nvPr/>
        </p:nvSpPr>
        <p:spPr>
          <a:xfrm>
            <a:off x="0" y="2348880"/>
            <a:ext cx="9144000" cy="4283804"/>
          </a:xfrm>
          <a:prstGeom prst="rect">
            <a:avLst/>
          </a:prstGeom>
          <a:blipFill dpi="0" rotWithShape="1">
            <a:blip r:embed="rId4" cstate="print">
              <a:alphaModFix amt="10000"/>
              <a:duotone>
                <a:prstClr val="black"/>
                <a:srgbClr val="FFFBCF">
                  <a:tint val="45000"/>
                  <a:satMod val="400000"/>
                </a:srgb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137595" y="47667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Pastorale 2016-2017</a:t>
            </a:r>
          </a:p>
          <a:p>
            <a:pPr algn="ctr"/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principali appuntamenti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06896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11-12 Febbraio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Festa dei Fidanzati e della Famiglia</a:t>
            </a:r>
          </a:p>
          <a:p>
            <a:pPr defTabSz="1031875">
              <a:lnSpc>
                <a:spcPct val="150000"/>
              </a:lnSpc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definire:	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Hour Family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 </a:t>
            </a:r>
            <a:r>
              <a:rPr lang="it-IT" sz="24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 </a:t>
            </a:r>
            <a:r>
              <a:rPr lang="it-IT" sz="24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famiglie,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progettare un possibile cammino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Marzo/Maggio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teatrale sull’amore coniugale</a:t>
            </a:r>
          </a:p>
          <a:p>
            <a:pPr defTabSz="1031875">
              <a:lnSpc>
                <a:spcPct val="150000"/>
              </a:lnSpc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3-17 Marzo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incontri sul 500° anniversario della Riforma</a:t>
            </a:r>
          </a:p>
          <a:p>
            <a:pPr defTabSz="1031875">
              <a:lnSpc>
                <a:spcPct val="150000"/>
              </a:lnSpc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1875">
              <a:lnSpc>
                <a:spcPct val="150000"/>
              </a:lnSpc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152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Uffici Pastorali di Curia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65686" y="2175686"/>
            <a:ext cx="48821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Chiesa di pietre vive</a:t>
            </a:r>
          </a:p>
          <a:p>
            <a:pPr algn="ctr"/>
            <a:r>
              <a:rPr lang="it-IT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salda e compatta</a:t>
            </a:r>
          </a:p>
          <a:p>
            <a:pPr algn="ctr"/>
            <a:r>
              <a:rPr lang="it-IT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servizio della misericordia</a:t>
            </a:r>
          </a:p>
          <a:p>
            <a:pPr algn="ctr"/>
            <a:endParaRPr lang="it-IT" sz="4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Mons. Luigi Conti, Lettera Pastorale</a:t>
            </a:r>
            <a:endParaRPr lang="it-IT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3438475"/>
            <a:ext cx="2232248" cy="3230885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410077" y="2356536"/>
            <a:ext cx="2232000" cy="3204000"/>
          </a:xfrm>
          <a:prstGeom prst="rect">
            <a:avLst/>
          </a:prstGeom>
          <a:blipFill dpi="0" rotWithShape="1">
            <a:blip r:embed="rId4" cstate="print"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92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43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152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Rettangolo 2"/>
          <p:cNvSpPr/>
          <p:nvPr/>
        </p:nvSpPr>
        <p:spPr>
          <a:xfrm>
            <a:off x="0" y="2708920"/>
            <a:ext cx="9143999" cy="4159243"/>
          </a:xfrm>
          <a:prstGeom prst="rect">
            <a:avLst/>
          </a:prstGeom>
          <a:blipFill dpi="0" rotWithShape="1">
            <a:blip r:embed="rId3" cstate="print">
              <a:alphaModFix amt="5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veniamo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2000" y="3024000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1°anno: 2014-2015 </a:t>
            </a:r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Gli Uffici Pastorali hanno accompagnato le vicarie in un itinerario di tre incontri con lo stile del laboratorio, per riflettere sul senso e sulla finalità degli Organismi di Partecipazione, attraverso l'approfondimento delle tre parole: </a:t>
            </a: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- Pastorale - Parrocchiale</a:t>
            </a:r>
            <a:endParaRPr lang="it-IT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82423" y="1418191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Siamo al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terzo anno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del percorso formativo per Organismi di partecipazione parrocchiali rinnovati nel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200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2° anno: 2015-2016</a:t>
            </a:r>
          </a:p>
          <a:p>
            <a:endParaRPr lang="it-IT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Settembre 2015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: Prendendo lo spunto dai diversi documenti del Magistero consegnati dalla Chiesa nell'ultimo periodo, i Consigli Pastorali parrocchiali, a partire dai 5 verbi del Convegno Ecclesiale di Firenze, hanno provato a incarnarne il significato nelle realtà locali e ipotizzare percorsi pastorali praticabili</a:t>
            </a:r>
          </a:p>
          <a:p>
            <a:endParaRPr lang="it-IT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Giugno 2016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: Momento di </a:t>
            </a:r>
            <a:r>
              <a:rPr lang="it-IT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racconto delle esperienze positive</a:t>
            </a:r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 pensate e vissute nell'anno dalle diverse realtà locali, e condivisione di progetti da realizzare nel prossimo futuro.</a:t>
            </a:r>
            <a:endParaRPr lang="it-I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veniamo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708920"/>
            <a:ext cx="9143999" cy="4159243"/>
          </a:xfrm>
          <a:prstGeom prst="rect">
            <a:avLst/>
          </a:prstGeom>
          <a:blipFill dpi="0" rotWithShape="1">
            <a:blip r:embed="rId3" cstate="print">
              <a:alphaModFix amt="5000"/>
              <a:duotone>
                <a:prstClr val="black"/>
                <a:srgbClr val="FFFBCF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82423" y="1418191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Siamo al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terzo anno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del percorso formativo per Organismi di partecipazione parrocchiali rinnovati nel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3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252000" y="188640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50000"/>
                  </a:schemeClr>
                </a:solidFill>
              </a:rPr>
              <a:t>Il Consiglio Pastorale Diocesano e gli Uffici Pastorali Diocesani, consapevoli del ruolo centrale dei Consigli Pastorali parrocchiali, si sono messi a disposizione per accompagnare quanti, chiamati a questo servizio, hanno desiderato:</a:t>
            </a:r>
          </a:p>
          <a:p>
            <a:endParaRPr lang="it-IT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essere più consapevoli del mandato ricevuto</a:t>
            </a: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vivere attivamente il ruolo affidato</a:t>
            </a:r>
          </a:p>
          <a:p>
            <a:pPr lvl="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crescere nella corresponsabilità per la progettazione della vita pastorale della parrocchia</a:t>
            </a:r>
            <a:endParaRPr lang="it-IT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i\E\VARIE\Diocesi Fermo\Sito Diocesano\Ultime\logo x diocesi ok.jpg"/>
          <p:cNvPicPr>
            <a:picLocks noChangeAspect="1" noChangeArrowheads="1"/>
          </p:cNvPicPr>
          <p:nvPr/>
        </p:nvPicPr>
        <p:blipFill>
          <a:blip r:embed="rId2" cstate="print">
            <a:lum bright="-74000" contrast="100000"/>
          </a:blip>
          <a:srcRect/>
          <a:stretch>
            <a:fillRect/>
          </a:stretch>
        </p:blipFill>
        <p:spPr bwMode="auto">
          <a:xfrm>
            <a:off x="395536" y="260648"/>
            <a:ext cx="2886075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4" name="CasellaDiTesto 3"/>
          <p:cNvSpPr txBox="1"/>
          <p:nvPr/>
        </p:nvSpPr>
        <p:spPr>
          <a:xfrm>
            <a:off x="251520" y="3024000"/>
            <a:ext cx="8640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Il metodo scelto nella realizzazione dei laboratori, frutto anche del Convegno Ecclesiale Regionale di Loreto (Novembre 2013) è quello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sinodale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it-IT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it-IT" sz="3000" b="1" dirty="0" smtClean="0">
                <a:solidFill>
                  <a:schemeClr val="accent2">
                    <a:lumMod val="50000"/>
                  </a:schemeClr>
                </a:solidFill>
              </a:rPr>
              <a:t>Ascoltarsi</a:t>
            </a:r>
          </a:p>
          <a:p>
            <a:pPr lvl="0">
              <a:buFont typeface="Arial" pitchFamily="34" charset="0"/>
              <a:buChar char="•"/>
            </a:pPr>
            <a:r>
              <a:rPr lang="it-IT" sz="3000" b="1" dirty="0" smtClean="0">
                <a:solidFill>
                  <a:schemeClr val="accent2">
                    <a:lumMod val="50000"/>
                  </a:schemeClr>
                </a:solidFill>
              </a:rPr>
              <a:t>Pensare</a:t>
            </a:r>
          </a:p>
          <a:p>
            <a:pPr lvl="0">
              <a:buFont typeface="Arial" pitchFamily="34" charset="0"/>
              <a:buChar char="•"/>
            </a:pPr>
            <a:r>
              <a:rPr lang="it-IT" sz="3000" b="1" dirty="0" smtClean="0">
                <a:solidFill>
                  <a:schemeClr val="accent2">
                    <a:lumMod val="50000"/>
                  </a:schemeClr>
                </a:solidFill>
              </a:rPr>
              <a:t>Progettare</a:t>
            </a:r>
          </a:p>
          <a:p>
            <a:pPr lvl="0">
              <a:buFont typeface="Arial" pitchFamily="34" charset="0"/>
              <a:buChar char="•"/>
            </a:pPr>
            <a:r>
              <a:rPr lang="it-IT" sz="3000" b="1" dirty="0" smtClean="0">
                <a:solidFill>
                  <a:schemeClr val="accent2">
                    <a:lumMod val="50000"/>
                  </a:schemeClr>
                </a:solidFill>
              </a:rPr>
              <a:t>Verificare</a:t>
            </a:r>
            <a:endParaRPr lang="it-IT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…</a:t>
            </a:r>
            <a:endParaRPr lang="it-IT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715</Words>
  <Application>Microsoft Office PowerPoint</Application>
  <PresentationFormat>Presentazione su schermo (4:3)</PresentationFormat>
  <Paragraphs>88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Carta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64</cp:revision>
  <dcterms:created xsi:type="dcterms:W3CDTF">2016-05-25T20:44:28Z</dcterms:created>
  <dcterms:modified xsi:type="dcterms:W3CDTF">2016-09-27T17:36:59Z</dcterms:modified>
</cp:coreProperties>
</file>